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9" r:id="rId10"/>
    <p:sldId id="265" r:id="rId11"/>
    <p:sldId id="263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24642E-A66B-4EEB-B43D-74155867AE61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7A1B7E-16C5-4540-8FA6-E4929B18DC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veterinary-science-and-veterinary-medicine/thromb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veterinary-science-and-veterinary-medicine/non-steroidal-anti-inflammatory-drug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1484784"/>
            <a:ext cx="8458200" cy="2304256"/>
          </a:xfrm>
        </p:spPr>
        <p:txBody>
          <a:bodyPr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Throubmophelibitis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of Jugular vein in horses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Imprint MT Shadow" pitchFamily="82" charset="0"/>
              </a:rPr>
              <a:t>KAMAL M. ALSAAD </a:t>
            </a:r>
            <a:endParaRPr lang="en-US" b="1" dirty="0"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 …</a:t>
            </a:r>
          </a:p>
          <a:p>
            <a:r>
              <a:rPr lang="en-US" dirty="0" smtClean="0"/>
              <a:t>History and </a:t>
            </a:r>
            <a:r>
              <a:rPr lang="en-US" dirty="0" err="1" smtClean="0"/>
              <a:t>clnical</a:t>
            </a:r>
            <a:r>
              <a:rPr lang="en-US" dirty="0" smtClean="0"/>
              <a:t> signs </a:t>
            </a:r>
          </a:p>
          <a:p>
            <a:r>
              <a:rPr lang="en-US" dirty="0" smtClean="0"/>
              <a:t>Contrast radiography</a:t>
            </a:r>
          </a:p>
          <a:p>
            <a:pPr algn="just"/>
            <a:r>
              <a:rPr lang="en-US" dirty="0" err="1" smtClean="0"/>
              <a:t>Ultrasonography</a:t>
            </a:r>
            <a:r>
              <a:rPr lang="en-US" dirty="0" smtClean="0"/>
              <a:t>  …</a:t>
            </a:r>
            <a:r>
              <a:rPr lang="en-US" dirty="0" err="1" smtClean="0"/>
              <a:t>Ultrasonography</a:t>
            </a:r>
            <a:r>
              <a:rPr lang="en-US" dirty="0" smtClean="0"/>
              <a:t> is a sensitive tool to detect subclinical thrombosis. It can be used to assess the size of the </a:t>
            </a:r>
            <a:r>
              <a:rPr lang="en-US" dirty="0" smtClean="0">
                <a:hlinkClick r:id="rId2" tooltip="Learn more about Thrombus from ScienceDirect's AI-generated Topic Pages"/>
              </a:rPr>
              <a:t>thrombus</a:t>
            </a:r>
            <a:r>
              <a:rPr lang="en-US" dirty="0" smtClean="0"/>
              <a:t> and the degree of jugular vein </a:t>
            </a:r>
            <a:r>
              <a:rPr lang="en-US" dirty="0" smtClean="0"/>
              <a:t>obstruction,</a:t>
            </a:r>
            <a:r>
              <a:rPr lang="en-US" dirty="0" smtClean="0"/>
              <a:t> and to demonstrate thickening of the vessel wall, </a:t>
            </a:r>
            <a:r>
              <a:rPr lang="en-US" dirty="0" err="1" smtClean="0"/>
              <a:t>perivenous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r>
              <a:rPr lang="en-US" dirty="0" smtClean="0"/>
              <a:t>, or abscess formation. </a:t>
            </a:r>
            <a:r>
              <a:rPr lang="en-US" dirty="0" err="1" smtClean="0">
                <a:solidFill>
                  <a:srgbClr val="FF0000"/>
                </a:solidFill>
              </a:rPr>
              <a:t>Cavitation</a:t>
            </a:r>
            <a:r>
              <a:rPr lang="en-US" dirty="0" smtClean="0">
                <a:solidFill>
                  <a:srgbClr val="FF0000"/>
                </a:solidFill>
              </a:rPr>
              <a:t> of the thrombus suggests a septic process.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&amp; management </a:t>
            </a:r>
            <a:r>
              <a:rPr lang="en-US" dirty="0" smtClean="0"/>
              <a:t>…. </a:t>
            </a:r>
          </a:p>
          <a:p>
            <a:r>
              <a:rPr lang="en-US" dirty="0" smtClean="0"/>
              <a:t>1-</a:t>
            </a:r>
            <a:r>
              <a:rPr lang="en-US" dirty="0" smtClean="0"/>
              <a:t>anti-thrombotic agents </a:t>
            </a:r>
            <a:r>
              <a:rPr lang="en-US" dirty="0" smtClean="0"/>
              <a:t>such as </a:t>
            </a:r>
            <a:r>
              <a:rPr lang="en-US" dirty="0" err="1" smtClean="0"/>
              <a:t>Heparine</a:t>
            </a:r>
            <a:r>
              <a:rPr lang="en-US" dirty="0" smtClean="0"/>
              <a:t>  150 </a:t>
            </a:r>
            <a:r>
              <a:rPr lang="en-US" i="1" dirty="0" smtClean="0"/>
              <a:t>I.U /kg </a:t>
            </a:r>
            <a:r>
              <a:rPr lang="en-US" i="1" dirty="0" err="1" smtClean="0"/>
              <a:t>Bw</a:t>
            </a:r>
            <a:r>
              <a:rPr lang="en-US" i="1" dirty="0" smtClean="0"/>
              <a:t>. S.C for 10 days </a:t>
            </a:r>
          </a:p>
          <a:p>
            <a:r>
              <a:rPr lang="en-US" i="1" dirty="0" smtClean="0"/>
              <a:t>2- or </a:t>
            </a:r>
            <a:r>
              <a:rPr lang="en-US" i="1" dirty="0" err="1" smtClean="0"/>
              <a:t>heparine</a:t>
            </a:r>
            <a:r>
              <a:rPr lang="en-US" i="1" dirty="0" smtClean="0"/>
              <a:t> 150 I.U/kg </a:t>
            </a:r>
            <a:r>
              <a:rPr lang="en-US" i="1" dirty="0" err="1" smtClean="0"/>
              <a:t>Bw</a:t>
            </a:r>
            <a:r>
              <a:rPr lang="en-US" i="1" dirty="0" smtClean="0"/>
              <a:t> </a:t>
            </a:r>
            <a:r>
              <a:rPr lang="en-US" i="1" dirty="0" err="1" smtClean="0"/>
              <a:t>S.c</a:t>
            </a:r>
            <a:r>
              <a:rPr lang="en-US" i="1" dirty="0" smtClean="0"/>
              <a:t> followed by </a:t>
            </a:r>
            <a:r>
              <a:rPr lang="en-US" i="1" dirty="0" err="1" smtClean="0"/>
              <a:t>by</a:t>
            </a:r>
            <a:r>
              <a:rPr lang="en-US" i="1" dirty="0" smtClean="0"/>
              <a:t> 125 I.U/kg </a:t>
            </a:r>
            <a:r>
              <a:rPr lang="en-US" i="1" dirty="0" err="1" smtClean="0"/>
              <a:t>Bw</a:t>
            </a:r>
            <a:r>
              <a:rPr lang="en-US" i="1" dirty="0" smtClean="0"/>
              <a:t> </a:t>
            </a:r>
            <a:r>
              <a:rPr lang="en-US" i="1" dirty="0" err="1" smtClean="0"/>
              <a:t>S.c</a:t>
            </a:r>
            <a:r>
              <a:rPr lang="en-US" i="1" dirty="0" smtClean="0"/>
              <a:t> for 6 doses (twice daily) followed 100I.U/kg Bs </a:t>
            </a:r>
            <a:r>
              <a:rPr lang="en-US" i="1" dirty="0" err="1" smtClean="0"/>
              <a:t>S.c</a:t>
            </a:r>
            <a:r>
              <a:rPr lang="en-US" i="1" dirty="0" smtClean="0"/>
              <a:t> for 3-4 doses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Note: </a:t>
            </a:r>
            <a:r>
              <a:rPr lang="en-US" i="1" dirty="0" err="1" smtClean="0">
                <a:solidFill>
                  <a:srgbClr val="FF0000"/>
                </a:solidFill>
              </a:rPr>
              <a:t>heparine</a:t>
            </a:r>
            <a:r>
              <a:rPr lang="en-US" i="1" dirty="0" smtClean="0">
                <a:solidFill>
                  <a:srgbClr val="FF0000"/>
                </a:solidFill>
              </a:rPr>
              <a:t> injection could cause hot swelling  and pain  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3-</a:t>
            </a:r>
            <a:r>
              <a:rPr lang="en-US" dirty="0" smtClean="0"/>
              <a:t>Hot compresses may be applied every 4 to 6 hours in the acute </a:t>
            </a:r>
            <a:r>
              <a:rPr lang="en-US" dirty="0" smtClean="0"/>
              <a:t>phase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4-</a:t>
            </a:r>
            <a:r>
              <a:rPr lang="en-US" dirty="0" smtClean="0"/>
              <a:t>N</a:t>
            </a:r>
            <a:r>
              <a:rPr lang="en-US" dirty="0" smtClean="0">
                <a:hlinkClick r:id="rId2" tooltip="Learn more about Non-Steroidal Anti-Inflammatory Drugs from ScienceDirect's AI-generated Topic Pages"/>
              </a:rPr>
              <a:t>on-steroidal </a:t>
            </a:r>
            <a:r>
              <a:rPr lang="en-US" dirty="0" smtClean="0">
                <a:hlinkClick r:id="rId2" tooltip="Learn more about Non-Steroidal Anti-Inflammatory Drugs from ScienceDirect's AI-generated Topic Pages"/>
              </a:rPr>
              <a:t>anti-inflammatory </a:t>
            </a:r>
            <a:r>
              <a:rPr lang="en-US" dirty="0" err="1" smtClean="0">
                <a:hlinkClick r:id="rId2" tooltip="Learn more about Non-Steroidal Anti-Inflammatory Drugs from ScienceDirect's AI-generated Topic Pages"/>
              </a:rPr>
              <a:t>injectable</a:t>
            </a:r>
            <a:r>
              <a:rPr lang="en-US" dirty="0" smtClean="0">
                <a:hlinkClick r:id="rId2" tooltip="Learn more about Non-Steroidal Anti-Inflammatory Drugs from ScienceDirect's AI-generated Topic Pages"/>
              </a:rPr>
              <a:t> drugs</a:t>
            </a:r>
            <a:r>
              <a:rPr lang="en-US" dirty="0" smtClean="0"/>
              <a:t>,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5- systemic antibiotic such as </a:t>
            </a:r>
            <a:r>
              <a:rPr lang="en-US" dirty="0" err="1" smtClean="0"/>
              <a:t>penicilline</a:t>
            </a:r>
            <a:r>
              <a:rPr lang="en-US" dirty="0" smtClean="0"/>
              <a:t> streptomycin injection </a:t>
            </a:r>
          </a:p>
          <a:p>
            <a:r>
              <a:rPr lang="en-US" dirty="0" smtClean="0"/>
              <a:t>6-</a:t>
            </a:r>
            <a:r>
              <a:rPr lang="en-US" dirty="0" smtClean="0"/>
              <a:t>In horses with </a:t>
            </a:r>
            <a:r>
              <a:rPr lang="en-US" dirty="0" smtClean="0">
                <a:solidFill>
                  <a:srgbClr val="FF0000"/>
                </a:solidFill>
              </a:rPr>
              <a:t>bilateral jugular thrombosis</a:t>
            </a:r>
            <a:r>
              <a:rPr lang="en-US" dirty="0" smtClean="0"/>
              <a:t>, the head should be tied up to reduce head </a:t>
            </a:r>
            <a:r>
              <a:rPr lang="en-US" dirty="0" err="1" smtClean="0"/>
              <a:t>oedema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upper airway obstruction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7-</a:t>
            </a:r>
            <a:r>
              <a:rPr lang="en-US" dirty="0" smtClean="0"/>
              <a:t>Surgical resection </a:t>
            </a:r>
            <a:r>
              <a:rPr lang="en-US" dirty="0" smtClean="0"/>
              <a:t>(</a:t>
            </a:r>
            <a:r>
              <a:rPr lang="en-US" dirty="0" err="1" smtClean="0"/>
              <a:t>Thrombectomy</a:t>
            </a:r>
            <a:r>
              <a:rPr lang="en-US" dirty="0" smtClean="0"/>
              <a:t> with a Fogarty catheter</a:t>
            </a:r>
            <a:r>
              <a:rPr lang="en-US" dirty="0" smtClean="0"/>
              <a:t>)of </a:t>
            </a:r>
            <a:r>
              <a:rPr lang="en-US" dirty="0" smtClean="0"/>
              <a:t>the affected vein and drainage of adjacent abscesses may be indicated in severe cases. </a:t>
            </a:r>
            <a:endParaRPr lang="en-US" dirty="0" smtClean="0"/>
          </a:p>
          <a:p>
            <a:r>
              <a:rPr lang="en-US" dirty="0" smtClean="0"/>
              <a:t>8-</a:t>
            </a:r>
            <a:r>
              <a:rPr lang="en-US" dirty="0" smtClean="0"/>
              <a:t>Autotransplantation of the </a:t>
            </a:r>
            <a:r>
              <a:rPr lang="en-US" dirty="0" err="1" smtClean="0"/>
              <a:t>saphenous</a:t>
            </a:r>
            <a:r>
              <a:rPr lang="en-US" dirty="0" smtClean="0"/>
              <a:t> vein may be considered after complete resolution of the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9-Immediately </a:t>
            </a:r>
            <a:r>
              <a:rPr lang="en-US" dirty="0" smtClean="0">
                <a:solidFill>
                  <a:srgbClr val="FF0000"/>
                </a:solidFill>
              </a:rPr>
              <a:t>after the surgery </a:t>
            </a:r>
            <a:r>
              <a:rPr lang="en-US" dirty="0" smtClean="0"/>
              <a:t>and every 72 hours, the animals received </a:t>
            </a:r>
            <a:r>
              <a:rPr lang="en-US" dirty="0" err="1" smtClean="0"/>
              <a:t>benzathine</a:t>
            </a:r>
            <a:r>
              <a:rPr lang="en-US" dirty="0" smtClean="0"/>
              <a:t> penicillin (20,000 UI/Kg, IM) and </a:t>
            </a:r>
            <a:r>
              <a:rPr lang="en-US" dirty="0" err="1" smtClean="0"/>
              <a:t>flunixin</a:t>
            </a:r>
            <a:r>
              <a:rPr lang="en-US" dirty="0" smtClean="0"/>
              <a:t> </a:t>
            </a:r>
            <a:r>
              <a:rPr lang="en-US" dirty="0" err="1" smtClean="0"/>
              <a:t>meglumine</a:t>
            </a:r>
            <a:r>
              <a:rPr lang="en-US" dirty="0" smtClean="0"/>
              <a:t> (1mg/kg, IM) two times per day, for five days, intramuscularly and, </a:t>
            </a:r>
            <a:r>
              <a:rPr lang="en-US" dirty="0" smtClean="0"/>
              <a:t>heparin</a:t>
            </a:r>
            <a:r>
              <a:rPr lang="en-US" dirty="0" smtClean="0"/>
              <a:t> (150 UI/kg, SC) two times per day, for ten days, for preventing vascular </a:t>
            </a:r>
            <a:r>
              <a:rPr lang="en-US" dirty="0" smtClean="0"/>
              <a:t>re-thrombosis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Prognosis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prognosis for unilateral</a:t>
            </a:r>
            <a:r>
              <a:rPr lang="en-US" dirty="0" smtClean="0"/>
              <a:t>, non-septic jugular </a:t>
            </a:r>
            <a:r>
              <a:rPr lang="en-US" dirty="0" err="1" smtClean="0"/>
              <a:t>thrombophlebitis</a:t>
            </a:r>
            <a:r>
              <a:rPr lang="en-US" dirty="0" smtClean="0"/>
              <a:t> is usually good. Often, collateral circulation will develop and the vein may </a:t>
            </a:r>
            <a:r>
              <a:rPr lang="en-US" dirty="0" err="1" smtClean="0"/>
              <a:t>recanalize</a:t>
            </a:r>
            <a:r>
              <a:rPr lang="en-US" dirty="0" smtClean="0"/>
              <a:t> over time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Bilateral jugular vein </a:t>
            </a:r>
            <a:r>
              <a:rPr lang="en-US" dirty="0" err="1" smtClean="0">
                <a:solidFill>
                  <a:srgbClr val="FF0000"/>
                </a:solidFill>
              </a:rPr>
              <a:t>thrombophlebitis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more likely to result in significant head </a:t>
            </a:r>
            <a:r>
              <a:rPr lang="en-US" dirty="0" err="1" smtClean="0"/>
              <a:t>oedema</a:t>
            </a:r>
            <a:r>
              <a:rPr lang="en-US" dirty="0" smtClean="0"/>
              <a:t> and upper airway obstruction that may cause significant </a:t>
            </a:r>
            <a:r>
              <a:rPr lang="en-US" dirty="0" err="1" smtClean="0"/>
              <a:t>dyspnoea</a:t>
            </a:r>
            <a:r>
              <a:rPr lang="en-US" dirty="0" smtClean="0"/>
              <a:t> or poor performance.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Thrombophlebitis</a:t>
            </a:r>
            <a:r>
              <a:rPr lang="en-US" dirty="0" smtClean="0"/>
              <a:t> </a:t>
            </a:r>
            <a:r>
              <a:rPr lang="en-US" dirty="0" smtClean="0"/>
              <a:t>is a venous thrombosis secondary to vessel wall </a:t>
            </a:r>
            <a:r>
              <a:rPr lang="en-US" dirty="0" smtClean="0"/>
              <a:t>inflammation, </a:t>
            </a:r>
            <a:r>
              <a:rPr lang="en-US" dirty="0" smtClean="0"/>
              <a:t>it most commonly affects jugular veins </a:t>
            </a:r>
            <a:r>
              <a:rPr lang="en-US" dirty="0" smtClean="0"/>
              <a:t>(</a:t>
            </a:r>
            <a:r>
              <a:rPr lang="en-US" dirty="0" smtClean="0"/>
              <a:t>or </a:t>
            </a:r>
            <a:r>
              <a:rPr lang="en-US" dirty="0" err="1" smtClean="0"/>
              <a:t>peri</a:t>
            </a:r>
            <a:r>
              <a:rPr lang="en-US" dirty="0" smtClean="0"/>
              <a:t>-venous injection)in </a:t>
            </a:r>
            <a:r>
              <a:rPr lang="en-US" dirty="0" smtClean="0"/>
              <a:t>horses because these vessels are the most </a:t>
            </a:r>
            <a:r>
              <a:rPr lang="en-US" dirty="0" smtClean="0"/>
              <a:t>accessed.</a:t>
            </a:r>
          </a:p>
          <a:p>
            <a:endParaRPr lang="en-US" dirty="0" smtClean="0"/>
          </a:p>
          <a:p>
            <a:r>
              <a:rPr lang="en-US" dirty="0" smtClean="0"/>
              <a:t>Jugular </a:t>
            </a:r>
            <a:r>
              <a:rPr lang="en-US" dirty="0" err="1" smtClean="0"/>
              <a:t>thrombophlebitis</a:t>
            </a:r>
            <a:r>
              <a:rPr lang="en-US" dirty="0" smtClean="0"/>
              <a:t> is one of the most common vascular diseases in horses. It is usually iatrogenic, associated with inadequate </a:t>
            </a:r>
            <a:r>
              <a:rPr lang="en-US" dirty="0" err="1" smtClean="0"/>
              <a:t>venipuncture</a:t>
            </a:r>
            <a:r>
              <a:rPr lang="en-US" dirty="0" smtClean="0"/>
              <a:t> technique, intravenous injections of irritant drugs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Improper </a:t>
            </a:r>
            <a:r>
              <a:rPr lang="en-US" dirty="0" smtClean="0"/>
              <a:t>placement and/or management of indwelling catheters </a:t>
            </a:r>
            <a:r>
              <a:rPr lang="en-US" dirty="0" smtClean="0"/>
              <a:t>. </a:t>
            </a:r>
            <a:r>
              <a:rPr lang="en-US" dirty="0" smtClean="0"/>
              <a:t>Its occurrence is even greater if there is predisposition of the patient, especially in cases of intestinal </a:t>
            </a:r>
            <a:r>
              <a:rPr lang="en-US" dirty="0" smtClean="0"/>
              <a:t>diseases(mostly colic) laminitis and </a:t>
            </a:r>
            <a:r>
              <a:rPr lang="en-US" dirty="0" err="1" smtClean="0"/>
              <a:t>endotoxemia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Medicines that are most frequently associated with </a:t>
            </a:r>
            <a:r>
              <a:rPr lang="en-US" dirty="0" err="1" smtClean="0"/>
              <a:t>thrombophlebitis</a:t>
            </a:r>
            <a:r>
              <a:rPr lang="en-US" dirty="0" smtClean="0"/>
              <a:t> development are </a:t>
            </a:r>
            <a:r>
              <a:rPr lang="en-US" dirty="0" smtClean="0">
                <a:solidFill>
                  <a:srgbClr val="FF0000"/>
                </a:solidFill>
              </a:rPr>
              <a:t>glycerol </a:t>
            </a:r>
            <a:r>
              <a:rPr lang="en-US" dirty="0" err="1" smtClean="0">
                <a:solidFill>
                  <a:srgbClr val="FF0000"/>
                </a:solidFill>
              </a:rPr>
              <a:t>guaiacolate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thiopental, calcium </a:t>
            </a:r>
            <a:r>
              <a:rPr lang="en-US" dirty="0" err="1" smtClean="0">
                <a:solidFill>
                  <a:srgbClr val="FF0000"/>
                </a:solidFill>
              </a:rPr>
              <a:t>gluconate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oxytetracycline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phenylbutazone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a widely used </a:t>
            </a:r>
            <a:r>
              <a:rPr lang="en-US" dirty="0" err="1" smtClean="0"/>
              <a:t>antiinflammatory</a:t>
            </a:r>
            <a:r>
              <a:rPr lang="en-US" dirty="0" smtClean="0"/>
              <a:t> </a:t>
            </a:r>
            <a:r>
              <a:rPr lang="en-US" dirty="0" smtClean="0"/>
              <a:t>in athletic </a:t>
            </a:r>
            <a:r>
              <a:rPr lang="en-US" dirty="0" smtClean="0"/>
              <a:t>horses.</a:t>
            </a:r>
          </a:p>
          <a:p>
            <a:endParaRPr lang="en-US" dirty="0" smtClean="0"/>
          </a:p>
          <a:p>
            <a:r>
              <a:rPr lang="en-US" dirty="0" smtClean="0"/>
              <a:t>Complications of jugular vein </a:t>
            </a:r>
            <a:r>
              <a:rPr lang="en-US" dirty="0" err="1" smtClean="0"/>
              <a:t>thrombophlebitis</a:t>
            </a:r>
            <a:r>
              <a:rPr lang="en-US" dirty="0" smtClean="0"/>
              <a:t> in horses, </a:t>
            </a:r>
            <a:r>
              <a:rPr lang="en-US" dirty="0" smtClean="0"/>
              <a:t>its either septic </a:t>
            </a:r>
            <a:r>
              <a:rPr lang="en-US" dirty="0" smtClean="0"/>
              <a:t>or not, are decreased </a:t>
            </a:r>
            <a:r>
              <a:rPr lang="en-US" dirty="0" smtClean="0"/>
              <a:t>blood performance and could lead to death.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signs …</a:t>
            </a:r>
          </a:p>
          <a:p>
            <a:r>
              <a:rPr lang="en-US" b="1" dirty="0" smtClean="0"/>
              <a:t>I</a:t>
            </a:r>
            <a:r>
              <a:rPr lang="en-US" b="1" dirty="0" smtClean="0"/>
              <a:t>ntermittent </a:t>
            </a:r>
            <a:r>
              <a:rPr lang="en-US" b="1" dirty="0" smtClean="0"/>
              <a:t>fever, </a:t>
            </a:r>
            <a:endParaRPr lang="en-US" b="1" dirty="0" smtClean="0"/>
          </a:p>
          <a:p>
            <a:r>
              <a:rPr lang="en-US" b="1" dirty="0" smtClean="0"/>
              <a:t>D</a:t>
            </a:r>
            <a:r>
              <a:rPr lang="en-US" b="1" dirty="0" smtClean="0"/>
              <a:t>epression</a:t>
            </a:r>
            <a:r>
              <a:rPr lang="en-US" b="1" dirty="0" smtClean="0"/>
              <a:t>, </a:t>
            </a:r>
            <a:endParaRPr lang="en-US" b="1" dirty="0" smtClean="0"/>
          </a:p>
          <a:p>
            <a:r>
              <a:rPr lang="en-US" b="1" dirty="0" smtClean="0"/>
              <a:t> </a:t>
            </a:r>
            <a:r>
              <a:rPr lang="en-US" b="1" dirty="0" smtClean="0"/>
              <a:t>Neck</a:t>
            </a:r>
            <a:r>
              <a:rPr lang="en-US" b="1" dirty="0" smtClean="0"/>
              <a:t> stiffness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Palpation elicits local swelling, heat, pain, and a cord-like jugular vein</a:t>
            </a:r>
            <a:r>
              <a:rPr lang="en-US" b="1" dirty="0" smtClean="0"/>
              <a:t>. Or swelling around jugular vein </a:t>
            </a:r>
          </a:p>
          <a:p>
            <a:r>
              <a:rPr lang="en-US" b="1" dirty="0" smtClean="0"/>
              <a:t>R</a:t>
            </a:r>
            <a:r>
              <a:rPr lang="en-US" b="1" dirty="0" smtClean="0"/>
              <a:t>edness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Swelling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</a:t>
            </a:r>
            <a:r>
              <a:rPr lang="en-US" b="1" dirty="0" smtClean="0"/>
              <a:t>enderness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 thrombosis is usually obvious and leads to visible distension of the proximal part of the jugular vein and the superficial vessels of the head. </a:t>
            </a:r>
            <a:endParaRPr lang="en-US" dirty="0" smtClean="0"/>
          </a:p>
          <a:p>
            <a:r>
              <a:rPr lang="en-US" dirty="0" smtClean="0"/>
              <a:t>Head edema </a:t>
            </a:r>
            <a:r>
              <a:rPr lang="en-US" dirty="0" smtClean="0"/>
              <a:t>may develop during exercise and during grazing, particularly when both jugular </a:t>
            </a:r>
            <a:r>
              <a:rPr lang="en-US" dirty="0" smtClean="0"/>
              <a:t>veins </a:t>
            </a:r>
            <a:r>
              <a:rPr lang="en-US" dirty="0" smtClean="0"/>
              <a:t>are </a:t>
            </a:r>
            <a:r>
              <a:rPr lang="en-US" dirty="0" err="1" smtClean="0"/>
              <a:t>thrombosed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Septic jugular </a:t>
            </a:r>
            <a:r>
              <a:rPr lang="en-US" dirty="0" err="1" smtClean="0"/>
              <a:t>thrombophlebitis</a:t>
            </a:r>
            <a:r>
              <a:rPr lang="en-US" dirty="0" smtClean="0"/>
              <a:t> often leads to painful, warm swellings of the jugular groove and may be associated with fever, depression, </a:t>
            </a:r>
            <a:r>
              <a:rPr lang="en-US" dirty="0" err="1" smtClean="0"/>
              <a:t>inappetence</a:t>
            </a:r>
            <a:r>
              <a:rPr lang="en-US" dirty="0" smtClean="0"/>
              <a:t>, </a:t>
            </a:r>
            <a:r>
              <a:rPr lang="en-US" dirty="0" err="1" smtClean="0"/>
              <a:t>leukocytosis</a:t>
            </a:r>
            <a:r>
              <a:rPr lang="en-US" dirty="0" smtClean="0"/>
              <a:t>, and </a:t>
            </a:r>
            <a:r>
              <a:rPr lang="en-US" dirty="0" err="1" smtClean="0"/>
              <a:t>hyperfibrinogenaemia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•Septic </a:t>
            </a:r>
            <a:r>
              <a:rPr lang="en-US" dirty="0" err="1" smtClean="0"/>
              <a:t>thrombophlebitis</a:t>
            </a:r>
            <a:r>
              <a:rPr lang="en-US" dirty="0" smtClean="0"/>
              <a:t> and/or </a:t>
            </a:r>
            <a:r>
              <a:rPr lang="en-US" dirty="0" err="1" smtClean="0"/>
              <a:t>periphlebitis</a:t>
            </a:r>
            <a:r>
              <a:rPr lang="en-US" dirty="0" smtClean="0"/>
              <a:t> may result in abscess </a:t>
            </a:r>
            <a:r>
              <a:rPr lang="en-US" dirty="0" smtClean="0"/>
              <a:t>formation.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 nabaa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272807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 nabaa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064896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 nabaa\Desktop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96943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0"/>
            <a:ext cx="8812088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Pathophysiology</a:t>
            </a:r>
          </a:p>
          <a:p>
            <a:pPr algn="just"/>
            <a:r>
              <a:rPr lang="en-US" dirty="0" smtClean="0"/>
              <a:t> </a:t>
            </a:r>
            <a:r>
              <a:rPr lang="en-US" dirty="0" smtClean="0"/>
              <a:t>It may </a:t>
            </a:r>
            <a:r>
              <a:rPr lang="en-US" dirty="0" smtClean="0"/>
              <a:t>involve complete stasis of </a:t>
            </a:r>
            <a:r>
              <a:rPr lang="en-US" b="1" dirty="0" smtClean="0"/>
              <a:t>venous</a:t>
            </a:r>
            <a:r>
              <a:rPr lang="en-US" dirty="0" smtClean="0"/>
              <a:t> and arterial blood flow in the lower extremity because </a:t>
            </a:r>
            <a:r>
              <a:rPr lang="en-US" b="1" dirty="0" smtClean="0"/>
              <a:t>venous</a:t>
            </a:r>
            <a:r>
              <a:rPr lang="en-US" dirty="0" smtClean="0"/>
              <a:t> return is occluded or massive edema cuts off arterial blood </a:t>
            </a:r>
            <a:r>
              <a:rPr lang="en-US" dirty="0" smtClean="0"/>
              <a:t>flow</a:t>
            </a:r>
            <a:r>
              <a:rPr lang="en-US" dirty="0" smtClean="0"/>
              <a:t>. </a:t>
            </a:r>
            <a:r>
              <a:rPr lang="en-US" b="1" dirty="0" smtClean="0"/>
              <a:t>Venous</a:t>
            </a:r>
            <a:r>
              <a:rPr lang="en-US" dirty="0" smtClean="0"/>
              <a:t> gangrene may result. Infection </a:t>
            </a:r>
            <a:r>
              <a:rPr lang="en-US" dirty="0" smtClean="0"/>
              <a:t>could develops </a:t>
            </a:r>
            <a:r>
              <a:rPr lang="en-US" dirty="0" smtClean="0"/>
              <a:t>in </a:t>
            </a:r>
            <a:r>
              <a:rPr lang="en-US" b="1" dirty="0" smtClean="0"/>
              <a:t>venous</a:t>
            </a:r>
            <a:r>
              <a:rPr lang="en-US" dirty="0" smtClean="0"/>
              <a:t> clots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Due to the fact that mature </a:t>
            </a:r>
            <a:r>
              <a:rPr lang="en-US" b="1" dirty="0" smtClean="0">
                <a:solidFill>
                  <a:srgbClr val="FF0000"/>
                </a:solidFill>
              </a:rPr>
              <a:t>thrombus</a:t>
            </a:r>
            <a:r>
              <a:rPr lang="en-US" dirty="0" smtClean="0">
                <a:solidFill>
                  <a:srgbClr val="FF0000"/>
                </a:solidFill>
              </a:rPr>
              <a:t> composed of platelets, leukocytes and fibrin develops, and an active </a:t>
            </a:r>
            <a:r>
              <a:rPr lang="en-US" b="1" dirty="0" smtClean="0">
                <a:solidFill>
                  <a:srgbClr val="FF0000"/>
                </a:solidFill>
              </a:rPr>
              <a:t>thrombotic</a:t>
            </a:r>
            <a:r>
              <a:rPr lang="en-US" dirty="0" smtClean="0">
                <a:solidFill>
                  <a:srgbClr val="FF0000"/>
                </a:solidFill>
              </a:rPr>
              <a:t> and inflammatory process occurs at the inner surface of the vein, with an active inflammatory response </a:t>
            </a:r>
            <a:r>
              <a:rPr lang="en-US" dirty="0" smtClean="0">
                <a:solidFill>
                  <a:srgbClr val="FF0000"/>
                </a:solidFill>
              </a:rPr>
              <a:t>occurring </a:t>
            </a:r>
            <a:r>
              <a:rPr lang="en-US" dirty="0" smtClean="0">
                <a:solidFill>
                  <a:srgbClr val="FF0000"/>
                </a:solidFill>
              </a:rPr>
              <a:t>in the wall of the vein 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The </a:t>
            </a:r>
            <a:r>
              <a:rPr lang="en-US" b="1" dirty="0" smtClean="0"/>
              <a:t>jugular vein</a:t>
            </a:r>
            <a:r>
              <a:rPr lang="en-US" dirty="0" smtClean="0"/>
              <a:t> is an important body part because it drains deoxygenated blood from the head and the </a:t>
            </a:r>
            <a:r>
              <a:rPr lang="en-US" b="1" dirty="0" smtClean="0"/>
              <a:t>neck</a:t>
            </a:r>
            <a:r>
              <a:rPr lang="en-US" dirty="0" smtClean="0"/>
              <a:t>, 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smtClean="0"/>
              <a:t>block the </a:t>
            </a:r>
            <a:r>
              <a:rPr lang="en-US" b="1" dirty="0" smtClean="0"/>
              <a:t>jugular veins</a:t>
            </a:r>
            <a:r>
              <a:rPr lang="en-US" dirty="0" smtClean="0"/>
              <a:t>, </a:t>
            </a:r>
            <a:r>
              <a:rPr lang="en-US" dirty="0" smtClean="0"/>
              <a:t>My leads to increase brain pressure.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520</Words>
  <Application>Microsoft Office PowerPoint</Application>
  <PresentationFormat>عرض على الشاشة (3:4)‏</PresentationFormat>
  <Paragraphs>45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رحلة</vt:lpstr>
      <vt:lpstr>Throubmophelibitis of Jugular vein in horses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Throubmophelibitis of Jugular vein in horses </dc:title>
  <dc:creator>DR.Ahmed Saker 2O14</dc:creator>
  <cp:lastModifiedBy>DR.Ahmed Saker 2O14</cp:lastModifiedBy>
  <cp:revision>17</cp:revision>
  <dcterms:created xsi:type="dcterms:W3CDTF">2021-05-08T17:29:31Z</dcterms:created>
  <dcterms:modified xsi:type="dcterms:W3CDTF">2021-05-08T19:29:06Z</dcterms:modified>
</cp:coreProperties>
</file>